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8953500" cy="7505700"/>
  <p:notesSz cx="6858000" cy="9144000"/>
  <p:embeddedFontLst>
    <p:embeddedFont>
      <p:font typeface="Avenir Medium" charset="1" panose="020B0603020203020204"/>
      <p:regular r:id="rId16"/>
    </p:embeddedFont>
    <p:embeddedFont>
      <p:font typeface="Avenir" charset="1" panose="020B05030202030202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303774"/>
            <a:ext cx="4366058" cy="7318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WAT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CH AND LEARN 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06234B"/>
                </a:solidFill>
                <a:latin typeface="Avenir Medium"/>
                <a:ea typeface="Avenir Medium"/>
                <a:cs typeface="Avenir Medium"/>
                <a:sym typeface="Avenir Medium"/>
              </a:rPr>
              <a:t>A Warning from Slovakia: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From Tatras Tiger to Europe's Lame Raccoon 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228826"/>
            <a:ext cx="4019182" cy="6986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7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2007: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Tiger </a:t>
            </a:r>
          </a:p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2026: Lame Raccoon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140596"/>
            <a:ext cx="4257278" cy="27466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Fr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om a reform leader</a:t>
            </a:r>
          </a:p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to an economy just surviving.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418074"/>
            <a:ext cx="3877645" cy="5032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Guard your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institutions.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They only work when you watch them.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This is not criticism.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140596"/>
            <a:ext cx="4257278" cy="27466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It is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a warning.</a:t>
            </a:r>
          </a:p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From neighbors who lived it.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532374"/>
            <a:ext cx="3877645" cy="274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European Commission forecast | 2026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G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rowth: 1.0%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1811983"/>
            <a:ext cx="4257278" cy="34038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Sl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owest in Central Europe.</a:t>
            </a:r>
          </a:p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Others are moving faster.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532374"/>
            <a:ext cx="3877645" cy="274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A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nd still climbing.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Public deb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t is rising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797821"/>
            <a:ext cx="4257278" cy="143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30%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→ 64% </a:t>
            </a:r>
          </a:p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of GDP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532374"/>
            <a:ext cx="3877645" cy="274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≈ e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ntire Interior Ministry budget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€2 billion every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year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3126433"/>
            <a:ext cx="4257278" cy="774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Just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interest.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532374"/>
            <a:ext cx="3877645" cy="274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No fu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ture capacity built.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Loans used for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consumption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1811983"/>
            <a:ext cx="4378705" cy="34038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_13th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pensions</a:t>
            </a:r>
          </a:p>
          <a:p>
            <a:pPr algn="just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_Energy subsidies</a:t>
            </a:r>
          </a:p>
          <a:p>
            <a:pPr algn="just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Bloated bureaucracy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418074"/>
            <a:ext cx="4393712" cy="5032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Poland: defense, CPK hub, n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uclear.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Slovakia: pensions, subsidies, bureaucracy.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Same debt. Different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 choices.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469208"/>
            <a:ext cx="4257278" cy="20894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Poland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invests.</a:t>
            </a:r>
          </a:p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Slovakia consumes.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303774"/>
            <a:ext cx="3877645" cy="7318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Transaction tax 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collected only 60% 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of what was promised. 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No spending cuts.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Fiscal consolidati</a:t>
            </a: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797821"/>
            <a:ext cx="4257278" cy="143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A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flagship tax failed.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418074"/>
            <a:ext cx="3877645" cy="5032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Only 12.3% abs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orbed.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We borrow while grants wait.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EU funds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797821"/>
            <a:ext cx="4257278" cy="143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Free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money,</a:t>
            </a:r>
          </a:p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left unused.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624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671274" y="5852736"/>
            <a:ext cx="5282226" cy="1652964"/>
            <a:chOff x="0" y="0"/>
            <a:chExt cx="2448951" cy="7663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951" cy="766349"/>
            </a:xfrm>
            <a:custGeom>
              <a:avLst/>
              <a:gdLst/>
              <a:ahLst/>
              <a:cxnLst/>
              <a:rect r="r" b="b" t="t" l="l"/>
              <a:pathLst>
                <a:path h="766349" w="2448951">
                  <a:moveTo>
                    <a:pt x="0" y="0"/>
                  </a:moveTo>
                  <a:lnTo>
                    <a:pt x="2448951" y="0"/>
                  </a:lnTo>
                  <a:lnTo>
                    <a:pt x="2448951" y="766349"/>
                  </a:lnTo>
                  <a:lnTo>
                    <a:pt x="0" y="766349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657374" y="1222710"/>
            <a:ext cx="5428741" cy="4623076"/>
            <a:chOff x="0" y="0"/>
            <a:chExt cx="2516878" cy="214335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6878" cy="2143355"/>
            </a:xfrm>
            <a:custGeom>
              <a:avLst/>
              <a:gdLst/>
              <a:ahLst/>
              <a:cxnLst/>
              <a:rect r="r" b="b" t="t" l="l"/>
              <a:pathLst>
                <a:path h="2143355" w="2516878">
                  <a:moveTo>
                    <a:pt x="0" y="0"/>
                  </a:moveTo>
                  <a:lnTo>
                    <a:pt x="2516878" y="0"/>
                  </a:lnTo>
                  <a:lnTo>
                    <a:pt x="2516878" y="2143355"/>
                  </a:lnTo>
                  <a:lnTo>
                    <a:pt x="0" y="2143355"/>
                  </a:lnTo>
                  <a:close/>
                </a:path>
              </a:pathLst>
            </a:custGeom>
            <a:solidFill>
              <a:srgbClr val="23AAE2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70533" y="0"/>
            <a:ext cx="3827907" cy="5845786"/>
            <a:chOff x="0" y="0"/>
            <a:chExt cx="812800" cy="12412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41267"/>
            </a:xfrm>
            <a:custGeom>
              <a:avLst/>
              <a:gdLst/>
              <a:ahLst/>
              <a:cxnLst/>
              <a:rect r="r" b="b" t="t" l="l"/>
              <a:pathLst>
                <a:path h="124126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1267"/>
                  </a:lnTo>
                  <a:lnTo>
                    <a:pt x="0" y="1241267"/>
                  </a:lnTo>
                  <a:close/>
                </a:path>
              </a:pathLst>
            </a:custGeom>
            <a:blipFill>
              <a:blip r:embed="rId2"/>
              <a:stretch>
                <a:fillRect l="0" t="-273" r="0" b="-273"/>
              </a:stretch>
            </a:blipFill>
          </p:spPr>
        </p:sp>
      </p:grpSp>
      <p:sp>
        <p:nvSpPr>
          <p:cNvPr name="AutoShape 8" id="8"/>
          <p:cNvSpPr/>
          <p:nvPr/>
        </p:nvSpPr>
        <p:spPr>
          <a:xfrm flipV="true">
            <a:off x="3657374" y="-746318"/>
            <a:ext cx="0" cy="8523121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3657374" y="1215760"/>
            <a:ext cx="5428741" cy="695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 flipV="true">
            <a:off x="-615681" y="5852736"/>
            <a:ext cx="10184862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900889" y="6380119"/>
            <a:ext cx="1685063" cy="598197"/>
          </a:xfrm>
          <a:custGeom>
            <a:avLst/>
            <a:gdLst/>
            <a:ahLst/>
            <a:cxnLst/>
            <a:rect r="r" b="b" t="t" l="l"/>
            <a:pathLst>
              <a:path h="598197" w="1685063">
                <a:moveTo>
                  <a:pt x="0" y="0"/>
                </a:moveTo>
                <a:lnTo>
                  <a:pt x="1685063" y="0"/>
                </a:lnTo>
                <a:lnTo>
                  <a:pt x="1685063" y="598197"/>
                </a:lnTo>
                <a:lnTo>
                  <a:pt x="0" y="59819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5000"/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183748" y="6303774"/>
            <a:ext cx="4378533" cy="7318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7"/>
              </a:lnSpc>
            </a:pPr>
            <a:r>
              <a:rPr lang="en-US" sz="1700" b="true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FDI fell by 94%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from €2</a:t>
            </a: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.8 bn to €180 m (2023).</a:t>
            </a:r>
          </a:p>
          <a:p>
            <a:pPr algn="l" marL="0" indent="0" lvl="0">
              <a:lnSpc>
                <a:spcPts val="1827"/>
              </a:lnSpc>
            </a:pPr>
            <a:r>
              <a:rPr lang="en-US" b="true" sz="17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Flows remained negative in 2024.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83748" y="395569"/>
            <a:ext cx="4019182" cy="3651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9"/>
              </a:lnSpc>
              <a:spcBef>
                <a:spcPct val="0"/>
              </a:spcBef>
            </a:pPr>
            <a:r>
              <a:rPr lang="en-US" b="true" sz="1899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rPr>
              <a:t>Foreign direct investment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183748" y="2797821"/>
            <a:ext cx="4257278" cy="143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8"/>
              </a:lnSpc>
            </a:pP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Capital is</a:t>
            </a:r>
            <a:r>
              <a:rPr lang="en-US" sz="4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leaving.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Facebook Post - Economic Challenges Ahead</dc:description>
  <dc:identifier>DAG-bKATGaQ</dc:identifier>
  <dcterms:modified xsi:type="dcterms:W3CDTF">2011-08-01T06:04:30Z</dcterms:modified>
  <cp:revision>1</cp:revision>
  <dc:title>Facebook Post - Economic Challenges Ahead</dc:title>
</cp:coreProperties>
</file>